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20040" y="320040"/>
            <a:ext cx="3566160" cy="6217920"/>
          </a:xfrm>
          <a:prstGeom prst="rect">
            <a:avLst/>
          </a:prstGeom>
          <a:solidFill>
            <a:srgbClr val="1528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320040" y="320040"/>
            <a:ext cx="54864" cy="6217920"/>
          </a:xfrm>
          <a:prstGeom prst="rect">
            <a:avLst/>
          </a:prstGeom>
          <a:solidFill>
            <a:srgbClr val="0A9B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457200"/>
            <a:ext cx="3200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Georgia"/>
              </a:rPr>
              <a:t>Dr. Carter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1078992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0A9B8C"/>
                </a:solidFill>
                <a:latin typeface="Courier New"/>
              </a:rPr>
              <a:t>RADIATION ONCOLOGY HEAD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1389888"/>
            <a:ext cx="3200400" cy="1828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481328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9DB5C3"/>
                </a:solidFill>
                <a:latin typeface="Courier New"/>
              </a:rPr>
              <a:t>CAMPAIGN HOOK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719072"/>
            <a:ext cx="32461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C8DDE6"/>
                </a:solidFill>
                <a:latin typeface="Georgia"/>
              </a:rPr>
              <a:t>"Run quality without becoming a project manager."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834640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9DB5C3"/>
                </a:solidFill>
                <a:latin typeface="Courier New"/>
              </a:rPr>
              <a:t>BEST CHANNELS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3063240"/>
            <a:ext cx="3246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8DDE6"/>
                </a:solidFill>
                <a:latin typeface="Calibri"/>
              </a:rPr>
              <a:t>LinkedIn (RO Head) · ASTRO/ESTRO events · Peer referral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5806440"/>
            <a:ext cx="3200400" cy="457200"/>
          </a:xfrm>
          <a:prstGeom prst="rect">
            <a:avLst/>
          </a:prstGeom>
          <a:solidFill>
            <a:srgbClr val="0A9B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" y="5833872"/>
            <a:ext cx="3200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Book a 20-min demo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60520" y="45720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9DB5C3"/>
                </a:solidFill>
                <a:latin typeface="Courier New"/>
              </a:rPr>
              <a:t>PRIMARY PAINS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60520" y="777240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160520" y="777240"/>
            <a:ext cx="45720" cy="658368"/>
          </a:xfrm>
          <a:prstGeom prst="rect">
            <a:avLst/>
          </a:prstGeom>
          <a:solidFill>
            <a:srgbClr val="0A9B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315968" y="886968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Time-limited — needs easy reproducible structure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60520" y="1536192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60520" y="1536192"/>
            <a:ext cx="45720" cy="658368"/>
          </a:xfrm>
          <a:prstGeom prst="rect">
            <a:avLst/>
          </a:prstGeom>
          <a:solidFill>
            <a:srgbClr val="0A9B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315968" y="1645919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Not a project manager or educator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160520" y="2295144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160520" y="2295144"/>
            <a:ext cx="45720" cy="658368"/>
          </a:xfrm>
          <a:prstGeom prst="rect">
            <a:avLst/>
          </a:prstGeom>
          <a:solidFill>
            <a:srgbClr val="0A9B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315968" y="2404872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Needs easy communication channels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160520" y="3054096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160520" y="3054096"/>
            <a:ext cx="45720" cy="658368"/>
          </a:xfrm>
          <a:prstGeom prst="rect">
            <a:avLst/>
          </a:prstGeom>
          <a:solidFill>
            <a:srgbClr val="0A9B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15968" y="3163824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Must be quality audit-ready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92440" y="457200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9DB5C3"/>
                </a:solidFill>
                <a:latin typeface="Courier New"/>
              </a:rPr>
              <a:t>AYNIHEALTH SOLUTIONS</a:t>
            </a:r>
          </a:p>
        </p:txBody>
      </p:sp>
      <p:sp>
        <p:nvSpPr>
          <p:cNvPr id="28" name="Oval 27"/>
          <p:cNvSpPr/>
          <p:nvPr/>
        </p:nvSpPr>
        <p:spPr>
          <a:xfrm>
            <a:off x="8092440" y="996695"/>
            <a:ext cx="164592" cy="164592"/>
          </a:xfrm>
          <a:prstGeom prst="ellipse">
            <a:avLst/>
          </a:prstGeom>
          <a:solidFill>
            <a:srgbClr val="0A9B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366760" y="905256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Reproducible project structure</a:t>
            </a:r>
          </a:p>
        </p:txBody>
      </p:sp>
      <p:sp>
        <p:nvSpPr>
          <p:cNvPr id="30" name="Oval 29"/>
          <p:cNvSpPr/>
          <p:nvPr/>
        </p:nvSpPr>
        <p:spPr>
          <a:xfrm>
            <a:off x="8092440" y="1655063"/>
            <a:ext cx="164592" cy="164592"/>
          </a:xfrm>
          <a:prstGeom prst="ellipse">
            <a:avLst/>
          </a:prstGeom>
          <a:solidFill>
            <a:srgbClr val="0A9B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366760" y="1563624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Simple reusable project tools</a:t>
            </a:r>
          </a:p>
        </p:txBody>
      </p:sp>
      <p:sp>
        <p:nvSpPr>
          <p:cNvPr id="32" name="Oval 31"/>
          <p:cNvSpPr/>
          <p:nvPr/>
        </p:nvSpPr>
        <p:spPr>
          <a:xfrm>
            <a:off x="8092440" y="2313432"/>
            <a:ext cx="164592" cy="164592"/>
          </a:xfrm>
          <a:prstGeom prst="ellipse">
            <a:avLst/>
          </a:prstGeom>
          <a:solidFill>
            <a:srgbClr val="0A9B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366760" y="2221992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Gamification for staff engagement</a:t>
            </a:r>
          </a:p>
        </p:txBody>
      </p:sp>
      <p:sp>
        <p:nvSpPr>
          <p:cNvPr id="34" name="Oval 33"/>
          <p:cNvSpPr/>
          <p:nvPr/>
        </p:nvSpPr>
        <p:spPr>
          <a:xfrm>
            <a:off x="8092440" y="2971800"/>
            <a:ext cx="164592" cy="164592"/>
          </a:xfrm>
          <a:prstGeom prst="ellipse">
            <a:avLst/>
          </a:prstGeom>
          <a:solidFill>
            <a:srgbClr val="0A9B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366760" y="2880360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Audit-ready systems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9DB5C3"/>
                </a:solidFill>
                <a:latin typeface="Calibri"/>
              </a:rPr>
              <a:t>AyniHealth  ·  Demo Persona Profile  ·  Confidential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430000" y="6519672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DB5C3"/>
                </a:solidFill>
                <a:latin typeface="Calibri"/>
              </a:rPr>
              <a:t>1 / 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20040" y="320040"/>
            <a:ext cx="3566160" cy="6217920"/>
          </a:xfrm>
          <a:prstGeom prst="rect">
            <a:avLst/>
          </a:prstGeom>
          <a:solidFill>
            <a:srgbClr val="1528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320040" y="320040"/>
            <a:ext cx="54864" cy="6217920"/>
          </a:xfrm>
          <a:prstGeom prst="rect">
            <a:avLst/>
          </a:prstGeom>
          <a:solidFill>
            <a:srgbClr val="7B68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457200"/>
            <a:ext cx="3200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Georgia"/>
              </a:rPr>
              <a:t>Dr. Patel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1078992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B68EE"/>
                </a:solidFill>
                <a:latin typeface="Courier New"/>
              </a:rPr>
              <a:t>MEDICAL PHYSICS HEAD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1389888"/>
            <a:ext cx="3200400" cy="1828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481328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9DB5C3"/>
                </a:solidFill>
                <a:latin typeface="Courier New"/>
              </a:rPr>
              <a:t>CAMPAIGN HOOK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719072"/>
            <a:ext cx="32461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C8DDE6"/>
                </a:solidFill>
                <a:latin typeface="Georgia"/>
              </a:rPr>
              <a:t>"Prove every machine is in spec — every time."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834640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9DB5C3"/>
                </a:solidFill>
                <a:latin typeface="Courier New"/>
              </a:rPr>
              <a:t>BEST CHANNELS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3063240"/>
            <a:ext cx="3246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8DDE6"/>
                </a:solidFill>
                <a:latin typeface="Calibri"/>
              </a:rPr>
              <a:t>AAPM / IPEM events · LinkedIn (Medical Physics) · Physics journals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5806440"/>
            <a:ext cx="3200400" cy="457200"/>
          </a:xfrm>
          <a:prstGeom prst="rect">
            <a:avLst/>
          </a:prstGeom>
          <a:solidFill>
            <a:srgbClr val="7B68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" y="5833872"/>
            <a:ext cx="3200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See it in action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60520" y="45720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9DB5C3"/>
                </a:solidFill>
                <a:latin typeface="Courier New"/>
              </a:rPr>
              <a:t>PRIMARY PAINS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60520" y="777240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160520" y="777240"/>
            <a:ext cx="45720" cy="658368"/>
          </a:xfrm>
          <a:prstGeom prst="rect">
            <a:avLst/>
          </a:prstGeom>
          <a:solidFill>
            <a:srgbClr val="7B68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315968" y="886968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Machines must run in specification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60520" y="1536192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60520" y="1536192"/>
            <a:ext cx="45720" cy="658368"/>
          </a:xfrm>
          <a:prstGeom prst="rect">
            <a:avLst/>
          </a:prstGeom>
          <a:solidFill>
            <a:srgbClr val="7B68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315968" y="1645919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Staff need QA task training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160520" y="2295144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160520" y="2295144"/>
            <a:ext cx="45720" cy="658368"/>
          </a:xfrm>
          <a:prstGeom prst="rect">
            <a:avLst/>
          </a:prstGeom>
          <a:solidFill>
            <a:srgbClr val="7B68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315968" y="2404872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Projects delivered on time with vendors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160520" y="3054096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160520" y="3054096"/>
            <a:ext cx="45720" cy="658368"/>
          </a:xfrm>
          <a:prstGeom prst="rect">
            <a:avLst/>
          </a:prstGeom>
          <a:solidFill>
            <a:srgbClr val="7B68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15968" y="3163824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Not a project manager or educator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92440" y="457200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9DB5C3"/>
                </a:solidFill>
                <a:latin typeface="Courier New"/>
              </a:rPr>
              <a:t>AYNIHEALTH SOLUTIONS</a:t>
            </a:r>
          </a:p>
        </p:txBody>
      </p:sp>
      <p:sp>
        <p:nvSpPr>
          <p:cNvPr id="28" name="Oval 27"/>
          <p:cNvSpPr/>
          <p:nvPr/>
        </p:nvSpPr>
        <p:spPr>
          <a:xfrm>
            <a:off x="8092440" y="996695"/>
            <a:ext cx="164592" cy="164592"/>
          </a:xfrm>
          <a:prstGeom prst="ellipse">
            <a:avLst/>
          </a:prstGeom>
          <a:solidFill>
            <a:srgbClr val="7B68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366760" y="905256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Auditable training logs</a:t>
            </a:r>
          </a:p>
        </p:txBody>
      </p:sp>
      <p:sp>
        <p:nvSpPr>
          <p:cNvPr id="30" name="Oval 29"/>
          <p:cNvSpPr/>
          <p:nvPr/>
        </p:nvSpPr>
        <p:spPr>
          <a:xfrm>
            <a:off x="8092440" y="1655063"/>
            <a:ext cx="164592" cy="164592"/>
          </a:xfrm>
          <a:prstGeom prst="ellipse">
            <a:avLst/>
          </a:prstGeom>
          <a:solidFill>
            <a:srgbClr val="7B68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366760" y="1563624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Sharable project tools for team &amp; vendors</a:t>
            </a:r>
          </a:p>
        </p:txBody>
      </p:sp>
      <p:sp>
        <p:nvSpPr>
          <p:cNvPr id="32" name="Oval 31"/>
          <p:cNvSpPr/>
          <p:nvPr/>
        </p:nvSpPr>
        <p:spPr>
          <a:xfrm>
            <a:off x="8092440" y="2313432"/>
            <a:ext cx="164592" cy="164592"/>
          </a:xfrm>
          <a:prstGeom prst="ellipse">
            <a:avLst/>
          </a:prstGeom>
          <a:solidFill>
            <a:srgbClr val="7B68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366760" y="2221992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QA task allocation &amp; tracking</a:t>
            </a:r>
          </a:p>
        </p:txBody>
      </p:sp>
      <p:sp>
        <p:nvSpPr>
          <p:cNvPr id="34" name="Oval 33"/>
          <p:cNvSpPr/>
          <p:nvPr/>
        </p:nvSpPr>
        <p:spPr>
          <a:xfrm>
            <a:off x="8092440" y="2971800"/>
            <a:ext cx="164592" cy="164592"/>
          </a:xfrm>
          <a:prstGeom prst="ellipse">
            <a:avLst/>
          </a:prstGeom>
          <a:solidFill>
            <a:srgbClr val="7B68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366760" y="2880360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Simple, reproducible project delivery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9DB5C3"/>
                </a:solidFill>
                <a:latin typeface="Calibri"/>
              </a:rPr>
              <a:t>AyniHealth  ·  Demo Persona Profile  ·  Confidential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430000" y="6519672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DB5C3"/>
                </a:solidFill>
                <a:latin typeface="Calibri"/>
              </a:rPr>
              <a:t>2 / 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20040" y="320040"/>
            <a:ext cx="3566160" cy="6217920"/>
          </a:xfrm>
          <a:prstGeom prst="rect">
            <a:avLst/>
          </a:prstGeom>
          <a:solidFill>
            <a:srgbClr val="1528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320040" y="320040"/>
            <a:ext cx="54864" cy="621792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457200"/>
            <a:ext cx="3200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Georgia"/>
              </a:rPr>
              <a:t>Sarah Mitchell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1078992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5A623"/>
                </a:solidFill>
                <a:latin typeface="Courier New"/>
              </a:rPr>
              <a:t>CHIEF RADIATION THERAPIST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1389888"/>
            <a:ext cx="3200400" cy="1828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481328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9DB5C3"/>
                </a:solidFill>
                <a:latin typeface="Courier New"/>
              </a:rPr>
              <a:t>CAMPAIGN HOOK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719072"/>
            <a:ext cx="32461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C8DDE6"/>
                </a:solidFill>
                <a:latin typeface="Georgia"/>
              </a:rPr>
              <a:t>"Close training gaps before they become patient risk."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834640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9DB5C3"/>
                </a:solidFill>
                <a:latin typeface="Courier New"/>
              </a:rPr>
              <a:t>BEST CHANNELS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3063240"/>
            <a:ext cx="3246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8DDE6"/>
                </a:solidFill>
                <a:latin typeface="Calibri"/>
              </a:rPr>
              <a:t>RTT professional networks · LinkedIn (Allied Health) · Webinar / case studies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5806440"/>
            <a:ext cx="3200400" cy="4572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" y="5833872"/>
            <a:ext cx="3200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Start free trial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60520" y="45720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9DB5C3"/>
                </a:solidFill>
                <a:latin typeface="Courier New"/>
              </a:rPr>
              <a:t>PRIMARY PAINS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60520" y="777240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160520" y="777240"/>
            <a:ext cx="45720" cy="658368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315968" y="886968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Patients must be treated safely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60520" y="1536192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60520" y="1536192"/>
            <a:ext cx="45720" cy="658368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315968" y="1645919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Staff wellbeing and happiness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160520" y="2295144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160520" y="2295144"/>
            <a:ext cx="45720" cy="658368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315968" y="2404872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Techniques must stay up to date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160520" y="3054096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160520" y="3054096"/>
            <a:ext cx="45720" cy="658368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15968" y="3163824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Consistent deployment at any scale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92440" y="457200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9DB5C3"/>
                </a:solidFill>
                <a:latin typeface="Courier New"/>
              </a:rPr>
              <a:t>AYNIHEALTH SOLUTIONS</a:t>
            </a:r>
          </a:p>
        </p:txBody>
      </p:sp>
      <p:sp>
        <p:nvSpPr>
          <p:cNvPr id="28" name="Oval 27"/>
          <p:cNvSpPr/>
          <p:nvPr/>
        </p:nvSpPr>
        <p:spPr>
          <a:xfrm>
            <a:off x="8092440" y="996695"/>
            <a:ext cx="164592" cy="164592"/>
          </a:xfrm>
          <a:prstGeom prst="ellipse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366760" y="905256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Quickly identify staff training gaps</a:t>
            </a:r>
          </a:p>
        </p:txBody>
      </p:sp>
      <p:sp>
        <p:nvSpPr>
          <p:cNvPr id="30" name="Oval 29"/>
          <p:cNvSpPr/>
          <p:nvPr/>
        </p:nvSpPr>
        <p:spPr>
          <a:xfrm>
            <a:off x="8092440" y="1655063"/>
            <a:ext cx="164592" cy="164592"/>
          </a:xfrm>
          <a:prstGeom prst="ellipse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366760" y="1563624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Allocate staff to available resources</a:t>
            </a:r>
          </a:p>
        </p:txBody>
      </p:sp>
      <p:sp>
        <p:nvSpPr>
          <p:cNvPr id="32" name="Oval 31"/>
          <p:cNvSpPr/>
          <p:nvPr/>
        </p:nvSpPr>
        <p:spPr>
          <a:xfrm>
            <a:off x="8092440" y="2313432"/>
            <a:ext cx="164592" cy="164592"/>
          </a:xfrm>
          <a:prstGeom prst="ellipse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366760" y="2221992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Reproducible communication &amp; follow-up</a:t>
            </a:r>
          </a:p>
        </p:txBody>
      </p:sp>
      <p:sp>
        <p:nvSpPr>
          <p:cNvPr id="34" name="Oval 33"/>
          <p:cNvSpPr/>
          <p:nvPr/>
        </p:nvSpPr>
        <p:spPr>
          <a:xfrm>
            <a:off x="8092440" y="2971800"/>
            <a:ext cx="164592" cy="164592"/>
          </a:xfrm>
          <a:prstGeom prst="ellipse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366760" y="2880360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Consistency in project deployment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9DB5C3"/>
                </a:solidFill>
                <a:latin typeface="Calibri"/>
              </a:rPr>
              <a:t>AyniHealth  ·  Demo Persona Profile  ·  Confidential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430000" y="6519672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DB5C3"/>
                </a:solidFill>
                <a:latin typeface="Calibri"/>
              </a:rPr>
              <a:t>3 / 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20040" y="320040"/>
            <a:ext cx="3566160" cy="6217920"/>
          </a:xfrm>
          <a:prstGeom prst="rect">
            <a:avLst/>
          </a:prstGeom>
          <a:solidFill>
            <a:srgbClr val="1528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320040" y="320040"/>
            <a:ext cx="54864" cy="6217920"/>
          </a:xfrm>
          <a:prstGeom prst="rect">
            <a:avLst/>
          </a:prstGeom>
          <a:solidFill>
            <a:srgbClr val="E855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457200"/>
            <a:ext cx="3200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Georgia"/>
              </a:rPr>
              <a:t>Rachel O'Connor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1078992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E8556A"/>
                </a:solidFill>
                <a:latin typeface="Courier New"/>
              </a:rPr>
              <a:t>EDUCATION LEAD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1389888"/>
            <a:ext cx="3200400" cy="1828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481328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9DB5C3"/>
                </a:solidFill>
                <a:latin typeface="Courier New"/>
              </a:rPr>
              <a:t>CAMPAIGN HOOK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719072"/>
            <a:ext cx="32461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C8DDE6"/>
                </a:solidFill>
                <a:latin typeface="Georgia"/>
              </a:rPr>
              <a:t>"Every learning journey — in one auditable place."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834640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9DB5C3"/>
                </a:solidFill>
                <a:latin typeface="Courier New"/>
              </a:rPr>
              <a:t>BEST CHANNELS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3063240"/>
            <a:ext cx="3246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8DDE6"/>
                </a:solidFill>
                <a:latin typeface="Calibri"/>
              </a:rPr>
              <a:t>CPD / accreditation bodies · Education forums · Email nurture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5806440"/>
            <a:ext cx="3200400" cy="457200"/>
          </a:xfrm>
          <a:prstGeom prst="rect">
            <a:avLst/>
          </a:prstGeom>
          <a:solidFill>
            <a:srgbClr val="E855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" y="5833872"/>
            <a:ext cx="3200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Request a walkthrough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60520" y="45720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9DB5C3"/>
                </a:solidFill>
                <a:latin typeface="Courier New"/>
              </a:rPr>
              <a:t>PRIMARY PAINS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60520" y="777240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160520" y="777240"/>
            <a:ext cx="45720" cy="658368"/>
          </a:xfrm>
          <a:prstGeom prst="rect">
            <a:avLst/>
          </a:prstGeom>
          <a:solidFill>
            <a:srgbClr val="E855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315968" y="886968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Staff must be trained and competent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60520" y="1536192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60520" y="1536192"/>
            <a:ext cx="45720" cy="658368"/>
          </a:xfrm>
          <a:prstGeom prst="rect">
            <a:avLst/>
          </a:prstGeom>
          <a:solidFill>
            <a:srgbClr val="E855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315968" y="1645919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Techniques must stay current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160520" y="2295144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160520" y="2295144"/>
            <a:ext cx="45720" cy="658368"/>
          </a:xfrm>
          <a:prstGeom prst="rect">
            <a:avLst/>
          </a:prstGeom>
          <a:solidFill>
            <a:srgbClr val="E855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315968" y="2404872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New protocols need full audit trails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160520" y="3054096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160520" y="3054096"/>
            <a:ext cx="45720" cy="658368"/>
          </a:xfrm>
          <a:prstGeom prst="rect">
            <a:avLst/>
          </a:prstGeom>
          <a:solidFill>
            <a:srgbClr val="E855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15968" y="3163824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Multi-source learning coordination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92440" y="457200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9DB5C3"/>
                </a:solidFill>
                <a:latin typeface="Courier New"/>
              </a:rPr>
              <a:t>AYNIHEALTH SOLUTIONS</a:t>
            </a:r>
          </a:p>
        </p:txBody>
      </p:sp>
      <p:sp>
        <p:nvSpPr>
          <p:cNvPr id="28" name="Oval 27"/>
          <p:cNvSpPr/>
          <p:nvPr/>
        </p:nvSpPr>
        <p:spPr>
          <a:xfrm>
            <a:off x="8092440" y="996695"/>
            <a:ext cx="164592" cy="164592"/>
          </a:xfrm>
          <a:prstGeom prst="ellipse">
            <a:avLst/>
          </a:prstGeom>
          <a:solidFill>
            <a:srgbClr val="E855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366760" y="905256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Easy-to-reference training records</a:t>
            </a:r>
          </a:p>
        </p:txBody>
      </p:sp>
      <p:sp>
        <p:nvSpPr>
          <p:cNvPr id="30" name="Oval 29"/>
          <p:cNvSpPr/>
          <p:nvPr/>
        </p:nvSpPr>
        <p:spPr>
          <a:xfrm>
            <a:off x="8092440" y="1655063"/>
            <a:ext cx="164592" cy="164592"/>
          </a:xfrm>
          <a:prstGeom prst="ellipse">
            <a:avLst/>
          </a:prstGeom>
          <a:solidFill>
            <a:srgbClr val="E855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366760" y="1563624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Multi-disciplinary learning journeys</a:t>
            </a:r>
          </a:p>
        </p:txBody>
      </p:sp>
      <p:sp>
        <p:nvSpPr>
          <p:cNvPr id="32" name="Oval 31"/>
          <p:cNvSpPr/>
          <p:nvPr/>
        </p:nvSpPr>
        <p:spPr>
          <a:xfrm>
            <a:off x="8092440" y="2313432"/>
            <a:ext cx="164592" cy="164592"/>
          </a:xfrm>
          <a:prstGeom prst="ellipse">
            <a:avLst/>
          </a:prstGeom>
          <a:solidFill>
            <a:srgbClr val="E855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366760" y="2221992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Competency matrices per technique</a:t>
            </a:r>
          </a:p>
        </p:txBody>
      </p:sp>
      <p:sp>
        <p:nvSpPr>
          <p:cNvPr id="34" name="Oval 33"/>
          <p:cNvSpPr/>
          <p:nvPr/>
        </p:nvSpPr>
        <p:spPr>
          <a:xfrm>
            <a:off x="8092440" y="2971800"/>
            <a:ext cx="164592" cy="164592"/>
          </a:xfrm>
          <a:prstGeom prst="ellipse">
            <a:avLst/>
          </a:prstGeom>
          <a:solidFill>
            <a:srgbClr val="E855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366760" y="2880360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Protocol up-issue &amp; compliance audit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9DB5C3"/>
                </a:solidFill>
                <a:latin typeface="Calibri"/>
              </a:rPr>
              <a:t>AyniHealth  ·  Demo Persona Profile  ·  Confidential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430000" y="6519672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DB5C3"/>
                </a:solidFill>
                <a:latin typeface="Calibri"/>
              </a:rPr>
              <a:t>4 / 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20040" y="320040"/>
            <a:ext cx="3566160" cy="6217920"/>
          </a:xfrm>
          <a:prstGeom prst="rect">
            <a:avLst/>
          </a:prstGeom>
          <a:solidFill>
            <a:srgbClr val="1528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320040" y="320040"/>
            <a:ext cx="54864" cy="6217920"/>
          </a:xfrm>
          <a:prstGeom prst="rect">
            <a:avLst/>
          </a:prstGeom>
          <a:solidFill>
            <a:srgbClr val="12C4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457200"/>
            <a:ext cx="3200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Georgia"/>
              </a:rPr>
              <a:t>Michael Hughes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1078992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2C4B2"/>
                </a:solidFill>
                <a:latin typeface="Courier New"/>
              </a:rPr>
              <a:t>HEAD OF PLANNING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1389888"/>
            <a:ext cx="3200400" cy="1828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481328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9DB5C3"/>
                </a:solidFill>
                <a:latin typeface="Courier New"/>
              </a:rPr>
              <a:t>CAMPAIGN HOOK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719072"/>
            <a:ext cx="32461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C8DDE6"/>
                </a:solidFill>
                <a:latin typeface="Georgia"/>
              </a:rPr>
              <a:t>"Know who can plan what — and change it safely."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834640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9DB5C3"/>
                </a:solidFill>
                <a:latin typeface="Courier New"/>
              </a:rPr>
              <a:t>BEST CHANNELS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3063240"/>
            <a:ext cx="3246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8DDE6"/>
                </a:solidFill>
                <a:latin typeface="Calibri"/>
              </a:rPr>
              <a:t>LinkedIn (Dosimetry / Planning) · Vendor upgrade comms · Peer referral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5806440"/>
            <a:ext cx="3200400" cy="457200"/>
          </a:xfrm>
          <a:prstGeom prst="rect">
            <a:avLst/>
          </a:prstGeom>
          <a:solidFill>
            <a:srgbClr val="12C4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" y="5833872"/>
            <a:ext cx="3200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Book a 20-min demo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60520" y="45720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9DB5C3"/>
                </a:solidFill>
                <a:latin typeface="Courier New"/>
              </a:rPr>
              <a:t>PRIMARY PAINS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60520" y="777240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160520" y="777240"/>
            <a:ext cx="45720" cy="658368"/>
          </a:xfrm>
          <a:prstGeom prst="rect">
            <a:avLst/>
          </a:prstGeom>
          <a:solidFill>
            <a:srgbClr val="12C4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315968" y="886968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Must know who can plan which cases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60520" y="1536192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60520" y="1536192"/>
            <a:ext cx="45720" cy="658368"/>
          </a:xfrm>
          <a:prstGeom prst="rect">
            <a:avLst/>
          </a:prstGeom>
          <a:solidFill>
            <a:srgbClr val="12C4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315968" y="1645919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Techniques &amp; policies must change safely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160520" y="2295144"/>
            <a:ext cx="3657600" cy="658368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160520" y="2295144"/>
            <a:ext cx="45720" cy="658368"/>
          </a:xfrm>
          <a:prstGeom prst="rect">
            <a:avLst/>
          </a:prstGeom>
          <a:solidFill>
            <a:srgbClr val="12C4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315968" y="2404872"/>
            <a:ext cx="3429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DE6"/>
                </a:solidFill>
                <a:latin typeface="Calibri"/>
              </a:rPr>
              <a:t>Software upgrades are complex to manage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92440" y="457200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9DB5C3"/>
                </a:solidFill>
                <a:latin typeface="Courier New"/>
              </a:rPr>
              <a:t>AYNIHEALTH SOLUTIONS</a:t>
            </a:r>
          </a:p>
        </p:txBody>
      </p:sp>
      <p:sp>
        <p:nvSpPr>
          <p:cNvPr id="25" name="Oval 24"/>
          <p:cNvSpPr/>
          <p:nvPr/>
        </p:nvSpPr>
        <p:spPr>
          <a:xfrm>
            <a:off x="8092440" y="996695"/>
            <a:ext cx="164592" cy="164592"/>
          </a:xfrm>
          <a:prstGeom prst="ellipse">
            <a:avLst/>
          </a:prstGeom>
          <a:solidFill>
            <a:srgbClr val="12C4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366760" y="905256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Easily maintain competency records</a:t>
            </a:r>
          </a:p>
        </p:txBody>
      </p:sp>
      <p:sp>
        <p:nvSpPr>
          <p:cNvPr id="27" name="Oval 26"/>
          <p:cNvSpPr/>
          <p:nvPr/>
        </p:nvSpPr>
        <p:spPr>
          <a:xfrm>
            <a:off x="8092440" y="1655063"/>
            <a:ext cx="164592" cy="164592"/>
          </a:xfrm>
          <a:prstGeom prst="ellipse">
            <a:avLst/>
          </a:prstGeom>
          <a:solidFill>
            <a:srgbClr val="12C4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366760" y="1563624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Allocate tasks to staff by competency</a:t>
            </a:r>
          </a:p>
        </p:txBody>
      </p:sp>
      <p:sp>
        <p:nvSpPr>
          <p:cNvPr id="29" name="Oval 28"/>
          <p:cNvSpPr/>
          <p:nvPr/>
        </p:nvSpPr>
        <p:spPr>
          <a:xfrm>
            <a:off x="8092440" y="2313432"/>
            <a:ext cx="164592" cy="164592"/>
          </a:xfrm>
          <a:prstGeom prst="ellipse">
            <a:avLst/>
          </a:prstGeom>
          <a:solidFill>
            <a:srgbClr val="12C4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366760" y="2221992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Safely &amp; reproducibly change techniques</a:t>
            </a:r>
          </a:p>
        </p:txBody>
      </p:sp>
      <p:sp>
        <p:nvSpPr>
          <p:cNvPr id="31" name="Oval 30"/>
          <p:cNvSpPr/>
          <p:nvPr/>
        </p:nvSpPr>
        <p:spPr>
          <a:xfrm>
            <a:off x="8092440" y="2971800"/>
            <a:ext cx="164592" cy="164592"/>
          </a:xfrm>
          <a:prstGeom prst="ellipse">
            <a:avLst/>
          </a:prstGeom>
          <a:solidFill>
            <a:srgbClr val="12C4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366760" y="2880360"/>
            <a:ext cx="3520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Reliable change management system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E34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9DB5C3"/>
                </a:solidFill>
                <a:latin typeface="Calibri"/>
              </a:rPr>
              <a:t>AyniHealth  ·  Demo Persona Profile  ·  Confidential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1430000" y="6519672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DB5C3"/>
                </a:solidFill>
                <a:latin typeface="Calibri"/>
              </a:rPr>
              <a:t>5 / 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